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318" r:id="rId3"/>
    <p:sldId id="324" r:id="rId4"/>
    <p:sldId id="325" r:id="rId5"/>
    <p:sldId id="320" r:id="rId6"/>
    <p:sldId id="327" r:id="rId7"/>
    <p:sldId id="329" r:id="rId8"/>
    <p:sldId id="330" r:id="rId9"/>
    <p:sldId id="331" r:id="rId10"/>
    <p:sldId id="321" r:id="rId11"/>
    <p:sldId id="323" r:id="rId12"/>
    <p:sldId id="322" r:id="rId13"/>
  </p:sldIdLst>
  <p:sldSz cx="12190413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1AB08ED1-5AD5-41D2-8D0C-B04ACFD59865}">
          <p14:sldIdLst>
            <p14:sldId id="301"/>
            <p14:sldId id="318"/>
            <p14:sldId id="324"/>
            <p14:sldId id="325"/>
            <p14:sldId id="320"/>
            <p14:sldId id="327"/>
            <p14:sldId id="329"/>
            <p14:sldId id="330"/>
            <p14:sldId id="331"/>
            <p14:sldId id="321"/>
            <p14:sldId id="323"/>
            <p14:sldId id="322"/>
          </p14:sldIdLst>
        </p14:section>
        <p14:section name="Secção Sem Título" id="{94934B61-22C0-4717-8E72-00A4A86431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E36"/>
    <a:srgbClr val="669900"/>
    <a:srgbClr val="4B7184"/>
    <a:srgbClr val="8BC63E"/>
    <a:srgbClr val="4B7083"/>
    <a:srgbClr val="99CC00"/>
    <a:srgbClr val="BD4932"/>
    <a:srgbClr val="FFD34E"/>
    <a:srgbClr val="FFF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280" autoAdjust="0"/>
  </p:normalViewPr>
  <p:slideViewPr>
    <p:cSldViewPr>
      <p:cViewPr varScale="1">
        <p:scale>
          <a:sx n="74" d="100"/>
          <a:sy n="74" d="100"/>
        </p:scale>
        <p:origin x="336" y="66"/>
      </p:cViewPr>
      <p:guideLst>
        <p:guide orient="horz" pos="2115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dirty="0"/>
              <a:t>IV Congresso Internacional TIC e Educação. Instituto de Educação da Universidade de Lisboa. 8-9-10 setembro 2016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C145-FB65-426F-B79B-DB491CA24574}" type="datetimeFigureOut">
              <a:rPr lang="pt-PT" smtClean="0"/>
              <a:pPr/>
              <a:t>01-07-2018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93A5-1FD4-441F-8424-D37D92A1AA28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04043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dirty="0"/>
              <a:t>IV Congresso Internacional TIC e Educação. Instituto de Educação da Universidade de Lisboa. 8-9-10 setembro 2016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820C-4332-4234-BD32-73683B3A9B24}" type="datetimeFigureOut">
              <a:rPr lang="pt-PT" smtClean="0"/>
              <a:pPr/>
              <a:t>01-07-2018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24419-D24D-42D5-B765-D7E78255D9AB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7414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125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20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286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855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971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061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413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368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140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IV Congresso Internacional TIC e Educação. Instituto de Educação da Universidade de Lisboa. 8-9-10 setembro 2016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24419-D24D-42D5-B765-D7E78255D9AB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531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Lina_Morgado_PPT_Templates\logo_az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5805264"/>
            <a:ext cx="3646935" cy="7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xão recta 7"/>
          <p:cNvCxnSpPr/>
          <p:nvPr userDrawn="1"/>
        </p:nvCxnSpPr>
        <p:spPr>
          <a:xfrm>
            <a:off x="1559702" y="4437112"/>
            <a:ext cx="900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 userDrawn="1"/>
        </p:nvCxnSpPr>
        <p:spPr>
          <a:xfrm>
            <a:off x="1559702" y="1628800"/>
            <a:ext cx="900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74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ndo branc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5" name="Picture 2" descr="C:\Users\admin\Desktop\f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5407690"/>
            <a:ext cx="10199663" cy="16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Lina_Morgado_PPT_Templates\logo_az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5983268"/>
            <a:ext cx="2782839" cy="5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266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715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429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353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74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89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91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783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23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282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ndo azul 2"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5" name="Picture 2" descr="C:\Users\admin\Desktop\Lina_Morgado_PPT_Templates\logo_azu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5983268"/>
            <a:ext cx="2782839" cy="5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ndo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188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APLICAÇÕES MÓVEIS PARA A APRENDIZAGEM DE LÍNGUAS E JOGOS DIGITAIS: ESTUDO EXPLORATÓRIO COM ALUNOS DO ENSINO SECUNDÁRIO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9AAE-7BC0-4AD6-934E-95CA6638D32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47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0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4566" y="1442079"/>
            <a:ext cx="11699958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3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cap="all" dirty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MOBILE LEARNING IN HIGHER EDUCATION: </a:t>
            </a:r>
            <a:endParaRPr lang="en-US" sz="4400" b="1" cap="all" dirty="0" smtClean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cap="all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000" b="1" cap="all" dirty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CASE OF UNIVERSIDADE ABERTA (</a:t>
            </a:r>
            <a:r>
              <a:rPr lang="en-US" sz="4000" b="1" cap="all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PORTUGAL)</a:t>
            </a:r>
            <a:endParaRPr lang="pt-PT" sz="4000" b="1" kern="900" spc="150" dirty="0">
              <a:solidFill>
                <a:srgbClr val="FFFAD5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27054" y="4437112"/>
            <a:ext cx="6552728" cy="1006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PT" sz="2000" b="1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Teresa Cardoso 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[</a:t>
            </a:r>
            <a:r>
              <a:rPr lang="pt-PT" sz="2000" dirty="0" smtClean="0">
                <a:solidFill>
                  <a:schemeClr val="bg1"/>
                </a:solidFill>
                <a:cs typeface="Vani" panose="020B0502040204020203" pitchFamily="34" charset="0"/>
              </a:rPr>
              <a:t>tcardoso@uab.pt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]</a:t>
            </a:r>
          </a:p>
          <a:p>
            <a:pPr algn="r"/>
            <a:r>
              <a:rPr lang="pt-PT" sz="2000" b="1" spc="100" dirty="0" smtClean="0">
                <a:solidFill>
                  <a:srgbClr val="FFFAD5"/>
                </a:solidFill>
                <a:latin typeface="+mj-lt"/>
                <a:cs typeface="Vani" panose="020B0502040204020203" pitchFamily="34" charset="0"/>
              </a:rPr>
              <a:t>Glória Bastos                       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]</a:t>
            </a:r>
            <a:endParaRPr lang="pt-PT" sz="2000" spc="100" dirty="0">
              <a:solidFill>
                <a:srgbClr val="FFFAD5"/>
              </a:solidFill>
              <a:cs typeface="Vani" panose="020B0502040204020203" pitchFamily="34" charset="0"/>
            </a:endParaRPr>
          </a:p>
          <a:p>
            <a:pPr algn="r"/>
            <a:endParaRPr lang="pt-PT" b="1" spc="200" dirty="0">
              <a:solidFill>
                <a:srgbClr val="FFFAD5"/>
              </a:solidFill>
              <a:latin typeface="Bebas Neue Regular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96" y="293173"/>
            <a:ext cx="3942420" cy="620931"/>
          </a:xfrm>
          <a:prstGeom prst="rect">
            <a:avLst/>
          </a:prstGeom>
        </p:spPr>
      </p:pic>
      <p:pic>
        <p:nvPicPr>
          <p:cNvPr id="9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6102" y="4858886"/>
            <a:ext cx="1761949" cy="8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loria\Desktop\IMG_20140710_115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2189773"/>
            <a:ext cx="4052569" cy="30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0" name="Inhaltsplatzhalter 12"/>
          <p:cNvSpPr txBox="1">
            <a:spLocks/>
          </p:cNvSpPr>
          <p:nvPr/>
        </p:nvSpPr>
        <p:spPr>
          <a:xfrm>
            <a:off x="105315" y="1772816"/>
            <a:ext cx="6637963" cy="326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B9E36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B7083"/>
                </a:solidFill>
              </a:rPr>
              <a:t> Students use the </a:t>
            </a:r>
            <a:r>
              <a:rPr lang="en-US" b="1" dirty="0">
                <a:solidFill>
                  <a:srgbClr val="4B7083"/>
                </a:solidFill>
              </a:rPr>
              <a:t>digital tools </a:t>
            </a:r>
            <a:r>
              <a:rPr lang="en-US" dirty="0">
                <a:solidFill>
                  <a:srgbClr val="4B7083"/>
                </a:solidFill>
              </a:rPr>
              <a:t>(namely forums at UAb Moodle and the e-mail) </a:t>
            </a:r>
            <a:r>
              <a:rPr lang="en-US" dirty="0">
                <a:solidFill>
                  <a:srgbClr val="4B7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solidFill>
                  <a:srgbClr val="4B7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</a:t>
            </a:r>
            <a:r>
              <a:rPr lang="en-US" dirty="0">
                <a:solidFill>
                  <a:srgbClr val="4B7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 </a:t>
            </a:r>
            <a:r>
              <a:rPr lang="en-US" b="1" dirty="0">
                <a:solidFill>
                  <a:srgbClr val="4B7083"/>
                </a:solidFill>
              </a:rPr>
              <a:t>based</a:t>
            </a:r>
            <a:r>
              <a:rPr lang="en-US" dirty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primarily </a:t>
            </a:r>
            <a:r>
              <a:rPr lang="en-US" b="1" dirty="0" smtClean="0">
                <a:solidFill>
                  <a:srgbClr val="4B7083"/>
                </a:solidFill>
              </a:rPr>
              <a:t>on </a:t>
            </a:r>
            <a:r>
              <a:rPr lang="en-US" b="1" dirty="0">
                <a:solidFill>
                  <a:srgbClr val="4B7083"/>
                </a:solidFill>
              </a:rPr>
              <a:t>the teacher's </a:t>
            </a:r>
            <a:r>
              <a:rPr lang="en-US" b="1" dirty="0" smtClean="0">
                <a:solidFill>
                  <a:srgbClr val="4B7083"/>
                </a:solidFill>
              </a:rPr>
              <a:t>recommendation</a:t>
            </a:r>
            <a:r>
              <a:rPr lang="en-US" dirty="0" smtClean="0">
                <a:solidFill>
                  <a:srgbClr val="4B7083"/>
                </a:solidFill>
              </a:rPr>
              <a:t>.</a:t>
            </a:r>
            <a:endParaRPr lang="de-DE" dirty="0" smtClean="0">
              <a:solidFill>
                <a:srgbClr val="4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cknowledgements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71" y="1199657"/>
            <a:ext cx="7219013" cy="430944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842066" y="2058592"/>
            <a:ext cx="43663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</a:rPr>
              <a:t>The research described on this </a:t>
            </a:r>
            <a:r>
              <a:rPr lang="en-US" sz="2600" dirty="0" smtClean="0">
                <a:solidFill>
                  <a:schemeClr val="accent3"/>
                </a:solidFill>
              </a:rPr>
              <a:t>talk was </a:t>
            </a:r>
            <a:r>
              <a:rPr lang="en-US" sz="2600" dirty="0">
                <a:solidFill>
                  <a:schemeClr val="accent3"/>
                </a:solidFill>
              </a:rPr>
              <a:t>developed under a project funded by Erasmus+ </a:t>
            </a:r>
            <a:r>
              <a:rPr lang="en-US" sz="2600" dirty="0" err="1">
                <a:solidFill>
                  <a:schemeClr val="accent3"/>
                </a:solidFill>
              </a:rPr>
              <a:t>programme</a:t>
            </a:r>
            <a:r>
              <a:rPr lang="en-US" sz="2600" dirty="0">
                <a:solidFill>
                  <a:schemeClr val="accent3"/>
                </a:solidFill>
              </a:rPr>
              <a:t>, “MINE – Mobile Learning in Higher Education, 2016-1-AT01-KA203-016784”.</a:t>
            </a:r>
            <a:endParaRPr lang="pt-PT" sz="2600" dirty="0">
              <a:solidFill>
                <a:srgbClr val="AD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3" descr="min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6102" y="4858886"/>
            <a:ext cx="1761949" cy="8743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4566" y="1442079"/>
            <a:ext cx="11699958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3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cap="all" dirty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MOBILE LEARNING IN HIGHER EDUCATION: </a:t>
            </a:r>
            <a:endParaRPr lang="en-US" sz="4400" b="1" cap="all" dirty="0" smtClean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cap="all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000" b="1" cap="all" dirty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CASE OF UNIVERSIDADE ABERTA (</a:t>
            </a:r>
            <a:r>
              <a:rPr lang="en-US" sz="4000" b="1" cap="all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PORTUGAL)</a:t>
            </a:r>
            <a:endParaRPr lang="pt-PT" sz="4000" b="1" kern="900" spc="150" dirty="0">
              <a:solidFill>
                <a:srgbClr val="FFFAD5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27054" y="4437112"/>
            <a:ext cx="6552728" cy="1006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PT" sz="2000" b="1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Teresa Cardoso 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[</a:t>
            </a:r>
            <a:r>
              <a:rPr lang="pt-PT" sz="2000" dirty="0" smtClean="0">
                <a:solidFill>
                  <a:schemeClr val="bg1"/>
                </a:solidFill>
                <a:cs typeface="Vani" panose="020B0502040204020203" pitchFamily="34" charset="0"/>
              </a:rPr>
              <a:t>tcardoso@uab.pt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]</a:t>
            </a:r>
          </a:p>
          <a:p>
            <a:pPr algn="r"/>
            <a:r>
              <a:rPr lang="pt-PT" sz="2000" b="1" spc="100" dirty="0" smtClean="0">
                <a:solidFill>
                  <a:srgbClr val="FFFAD5"/>
                </a:solidFill>
                <a:latin typeface="+mj-lt"/>
                <a:cs typeface="Vani" panose="020B0502040204020203" pitchFamily="34" charset="0"/>
              </a:rPr>
              <a:t>Glória Bastos                       </a:t>
            </a:r>
            <a:r>
              <a:rPr lang="pt-PT" sz="2000" spc="100" dirty="0" smtClean="0">
                <a:solidFill>
                  <a:srgbClr val="FFFAD5"/>
                </a:solidFill>
                <a:cs typeface="Vani" panose="020B0502040204020203" pitchFamily="34" charset="0"/>
              </a:rPr>
              <a:t>]</a:t>
            </a:r>
            <a:endParaRPr lang="pt-PT" sz="2000" spc="100" dirty="0">
              <a:solidFill>
                <a:srgbClr val="FFFAD5"/>
              </a:solidFill>
              <a:cs typeface="Vani" panose="020B0502040204020203" pitchFamily="34" charset="0"/>
            </a:endParaRPr>
          </a:p>
          <a:p>
            <a:pPr algn="r"/>
            <a:endParaRPr lang="pt-PT" b="1" spc="200" dirty="0">
              <a:solidFill>
                <a:srgbClr val="FFFAD5"/>
              </a:solidFill>
              <a:latin typeface="Bebas Neue Regular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96" y="293173"/>
            <a:ext cx="3942420" cy="62093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69877" y="3724670"/>
            <a:ext cx="5092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PT" sz="3400" i="1" dirty="0" smtClean="0">
                <a:solidFill>
                  <a:srgbClr val="E4E4E4"/>
                </a:solidFill>
                <a:latin typeface="+mj-lt"/>
              </a:rPr>
              <a:t>Gratas </a:t>
            </a:r>
            <a:r>
              <a:rPr lang="pt-PT" sz="3400" i="1" dirty="0">
                <a:solidFill>
                  <a:srgbClr val="E4E4E4"/>
                </a:solidFill>
                <a:latin typeface="+mj-lt"/>
              </a:rPr>
              <a:t>pela atenção</a:t>
            </a:r>
            <a:r>
              <a:rPr lang="pt-PT" sz="3400" i="1" dirty="0" smtClean="0">
                <a:solidFill>
                  <a:srgbClr val="E4E4E4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1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" y="1052736"/>
            <a:ext cx="8170860" cy="4752528"/>
          </a:xfrm>
          <a:prstGeom prst="rect">
            <a:avLst/>
          </a:prstGeom>
        </p:spPr>
      </p:pic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23" name="Inhaltsplatzhalter 12"/>
          <p:cNvSpPr txBox="1">
            <a:spLocks/>
          </p:cNvSpPr>
          <p:nvPr/>
        </p:nvSpPr>
        <p:spPr>
          <a:xfrm>
            <a:off x="7751390" y="2348880"/>
            <a:ext cx="3888432" cy="326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B9E3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Introduction</a:t>
            </a:r>
            <a:endParaRPr lang="en-US" dirty="0" smtClean="0">
              <a:solidFill>
                <a:srgbClr val="4B7083"/>
              </a:solidFill>
            </a:endParaRPr>
          </a:p>
          <a:p>
            <a:pPr>
              <a:buClr>
                <a:srgbClr val="DB9E3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Methodology</a:t>
            </a:r>
            <a:endParaRPr lang="en-US" dirty="0" smtClean="0">
              <a:solidFill>
                <a:srgbClr val="4B7083"/>
              </a:solidFill>
            </a:endParaRPr>
          </a:p>
          <a:p>
            <a:pPr>
              <a:buClr>
                <a:srgbClr val="DB9E3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Results</a:t>
            </a:r>
            <a:endParaRPr lang="en-US" dirty="0" smtClean="0">
              <a:solidFill>
                <a:srgbClr val="4B7083"/>
              </a:solidFill>
            </a:endParaRPr>
          </a:p>
          <a:p>
            <a:pPr>
              <a:buClr>
                <a:srgbClr val="DB9E3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Conclusions</a:t>
            </a:r>
            <a:endParaRPr lang="en-US" dirty="0" smtClean="0">
              <a:solidFill>
                <a:srgbClr val="4B7083"/>
              </a:solidFill>
            </a:endParaRPr>
          </a:p>
          <a:p>
            <a:pPr>
              <a:buClr>
                <a:srgbClr val="DB9E36"/>
              </a:buClr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rgbClr val="4B7083"/>
                </a:solidFill>
              </a:rPr>
              <a:t> </a:t>
            </a:r>
            <a:r>
              <a:rPr lang="de-DE" dirty="0" smtClean="0">
                <a:solidFill>
                  <a:srgbClr val="4B7083"/>
                </a:solidFill>
              </a:rPr>
              <a:t>Acknowledgements</a:t>
            </a:r>
            <a:endParaRPr lang="de-DE" dirty="0" smtClean="0">
              <a:solidFill>
                <a:srgbClr val="4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3215935" y="2843427"/>
            <a:ext cx="3838493" cy="7780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>
                <a:solidFill>
                  <a:srgbClr val="4B71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goes mobile</a:t>
            </a:r>
            <a:endParaRPr lang="de-DE" sz="3600" i="1" dirty="0">
              <a:solidFill>
                <a:srgbClr val="4B71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96" y="1456071"/>
            <a:ext cx="3838493" cy="38384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545069" y="5275006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>
                <a:solidFill>
                  <a:srgbClr val="444444"/>
                </a:solidFill>
                <a:latin typeface="+mj-lt"/>
              </a:rPr>
              <a:t>https://goo.gl/eAsBHF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38821" y="3913597"/>
            <a:ext cx="3838493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4B7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</a:t>
            </a:r>
            <a:r>
              <a:rPr lang="en-US" sz="2800" b="1" i="1" dirty="0" smtClean="0">
                <a:solidFill>
                  <a:srgbClr val="4B7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anywhere, anytime</a:t>
            </a:r>
            <a:endParaRPr lang="de-DE" sz="2800" i="1" dirty="0">
              <a:solidFill>
                <a:srgbClr val="4B7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Nuvem 1"/>
          <p:cNvSpPr/>
          <p:nvPr/>
        </p:nvSpPr>
        <p:spPr>
          <a:xfrm>
            <a:off x="262757" y="3413477"/>
            <a:ext cx="3528392" cy="2348388"/>
          </a:xfrm>
          <a:prstGeom prst="cloud">
            <a:avLst/>
          </a:prstGeom>
          <a:noFill/>
          <a:ln>
            <a:solidFill>
              <a:srgbClr val="DB9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Nuvem 11"/>
          <p:cNvSpPr/>
          <p:nvPr/>
        </p:nvSpPr>
        <p:spPr>
          <a:xfrm>
            <a:off x="2758067" y="2239283"/>
            <a:ext cx="3528392" cy="2348388"/>
          </a:xfrm>
          <a:prstGeom prst="cloud">
            <a:avLst/>
          </a:prstGeom>
          <a:noFill/>
          <a:ln>
            <a:solidFill>
              <a:srgbClr val="DB9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99" y="4108344"/>
            <a:ext cx="1409970" cy="1973958"/>
          </a:xfrm>
          <a:prstGeom prst="rect">
            <a:avLst/>
          </a:prstGeom>
        </p:spPr>
      </p:pic>
      <p:sp>
        <p:nvSpPr>
          <p:cNvPr id="15" name="Inhaltsplatzhalter 12"/>
          <p:cNvSpPr txBox="1">
            <a:spLocks/>
          </p:cNvSpPr>
          <p:nvPr/>
        </p:nvSpPr>
        <p:spPr>
          <a:xfrm>
            <a:off x="105315" y="1093563"/>
            <a:ext cx="4747253" cy="326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75">
              <a:buClr>
                <a:srgbClr val="DB9E36"/>
              </a:buClr>
            </a:pPr>
            <a:r>
              <a:rPr lang="en-US" dirty="0">
                <a:solidFill>
                  <a:srgbClr val="4B7083"/>
                </a:solidFill>
              </a:rPr>
              <a:t> student-centered learning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digital inclusion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interaction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>
                <a:solidFill>
                  <a:srgbClr val="4B7083"/>
                </a:solidFill>
              </a:rPr>
              <a:t>flexibility</a:t>
            </a:r>
            <a:endParaRPr lang="de-DE" dirty="0" smtClean="0">
              <a:solidFill>
                <a:srgbClr val="4B7083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316532" y="6057557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>
                <a:solidFill>
                  <a:srgbClr val="444444"/>
                </a:solidFill>
                <a:latin typeface="+mj-lt"/>
              </a:rPr>
              <a:t>http://hdl.handle.net/10400.2/2388</a:t>
            </a:r>
            <a:endParaRPr lang="pt-PT" sz="800" dirty="0">
              <a:solidFill>
                <a:srgbClr val="4444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4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82" y="1493914"/>
            <a:ext cx="7219013" cy="43094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390010" y="2402143"/>
            <a:ext cx="42440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DB9E36"/>
                </a:solidFill>
              </a:rPr>
              <a:t>-</a:t>
            </a:r>
            <a:r>
              <a:rPr lang="en-US" sz="2600" dirty="0">
                <a:solidFill>
                  <a:srgbClr val="4B7184"/>
                </a:solidFill>
              </a:rPr>
              <a:t> </a:t>
            </a:r>
            <a:r>
              <a:rPr lang="en-US" sz="2600" dirty="0" smtClean="0">
                <a:solidFill>
                  <a:srgbClr val="4B7184"/>
                </a:solidFill>
              </a:rPr>
              <a:t>How </a:t>
            </a:r>
            <a:r>
              <a:rPr lang="en-US" sz="2600" dirty="0">
                <a:solidFill>
                  <a:srgbClr val="4B7184"/>
                </a:solidFill>
              </a:rPr>
              <a:t>students of the </a:t>
            </a:r>
            <a:r>
              <a:rPr lang="en-US" sz="2600" dirty="0" smtClean="0">
                <a:solidFill>
                  <a:srgbClr val="4B7184"/>
                </a:solidFill>
              </a:rPr>
              <a:t>UAb </a:t>
            </a:r>
            <a:r>
              <a:rPr lang="en-US" sz="2600" dirty="0">
                <a:solidFill>
                  <a:srgbClr val="4B7184"/>
                </a:solidFill>
              </a:rPr>
              <a:t>use digital tools and devices for their </a:t>
            </a:r>
            <a:r>
              <a:rPr lang="en-US" sz="2600" dirty="0" smtClean="0">
                <a:solidFill>
                  <a:srgbClr val="4B7184"/>
                </a:solidFill>
              </a:rPr>
              <a:t>learning? </a:t>
            </a:r>
          </a:p>
          <a:p>
            <a:r>
              <a:rPr lang="en-US" sz="2600" dirty="0" smtClean="0">
                <a:solidFill>
                  <a:srgbClr val="DB9E36"/>
                </a:solidFill>
              </a:rPr>
              <a:t>-</a:t>
            </a:r>
            <a:r>
              <a:rPr lang="en-US" sz="2600" dirty="0" smtClean="0">
                <a:solidFill>
                  <a:srgbClr val="4B7184"/>
                </a:solidFill>
              </a:rPr>
              <a:t> How </a:t>
            </a:r>
            <a:r>
              <a:rPr lang="en-US" sz="2600" dirty="0">
                <a:solidFill>
                  <a:srgbClr val="4B7184"/>
                </a:solidFill>
              </a:rPr>
              <a:t>they evaluate those tools with regard to the learning </a:t>
            </a:r>
            <a:r>
              <a:rPr lang="en-US" sz="2600" dirty="0" smtClean="0">
                <a:solidFill>
                  <a:srgbClr val="4B7184"/>
                </a:solidFill>
              </a:rPr>
              <a:t>context?</a:t>
            </a:r>
            <a:endParaRPr lang="pt-PT" sz="2600" dirty="0">
              <a:solidFill>
                <a:srgbClr val="4B7184"/>
              </a:solidFill>
            </a:endParaRPr>
          </a:p>
        </p:txBody>
      </p:sp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76127" y="1007063"/>
            <a:ext cx="5249813" cy="343518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8869620" y="1243517"/>
            <a:ext cx="2062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8BC63E"/>
                </a:solidFill>
              </a:rPr>
              <a:t>a </a:t>
            </a:r>
            <a:r>
              <a:rPr lang="en-US" sz="2400" dirty="0">
                <a:solidFill>
                  <a:srgbClr val="8BC63E"/>
                </a:solidFill>
              </a:rPr>
              <a:t>52-question </a:t>
            </a:r>
            <a:r>
              <a:rPr lang="en-US" sz="2400" b="1" dirty="0">
                <a:solidFill>
                  <a:srgbClr val="8BC63E"/>
                </a:solidFill>
              </a:rPr>
              <a:t>survey</a:t>
            </a:r>
            <a:r>
              <a:rPr lang="en-US" sz="2400" dirty="0">
                <a:solidFill>
                  <a:srgbClr val="8BC63E"/>
                </a:solidFill>
              </a:rPr>
              <a:t> </a:t>
            </a:r>
            <a:r>
              <a:rPr lang="en-US" sz="2400" dirty="0" smtClean="0">
                <a:solidFill>
                  <a:srgbClr val="8BC63E"/>
                </a:solidFill>
              </a:rPr>
              <a:t>with </a:t>
            </a:r>
            <a:r>
              <a:rPr lang="en-US" sz="2400" dirty="0">
                <a:solidFill>
                  <a:srgbClr val="8BC63E"/>
                </a:solidFill>
              </a:rPr>
              <a:t>6 sections, based on a Likert and a semantic </a:t>
            </a:r>
            <a:r>
              <a:rPr lang="en-US" sz="2400" dirty="0" smtClean="0">
                <a:solidFill>
                  <a:srgbClr val="8BC63E"/>
                </a:solidFill>
              </a:rPr>
              <a:t>differential </a:t>
            </a:r>
            <a:r>
              <a:rPr lang="en-US" sz="2400" dirty="0">
                <a:solidFill>
                  <a:srgbClr val="8BC63E"/>
                </a:solidFill>
              </a:rPr>
              <a:t>scales</a:t>
            </a:r>
            <a:endParaRPr lang="pt-PT" sz="2400" dirty="0">
              <a:solidFill>
                <a:srgbClr val="8BC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50" y="1114125"/>
            <a:ext cx="8329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i="1" dirty="0">
                <a:solidFill>
                  <a:schemeClr val="accent3"/>
                </a:solidFill>
              </a:rPr>
              <a:t>Social </a:t>
            </a:r>
            <a:r>
              <a:rPr lang="pt-PT" sz="3600" i="1" dirty="0" err="1">
                <a:solidFill>
                  <a:schemeClr val="accent3"/>
                </a:solidFill>
              </a:rPr>
              <a:t>and</a:t>
            </a:r>
            <a:r>
              <a:rPr lang="pt-PT" sz="3600" i="1" dirty="0">
                <a:solidFill>
                  <a:schemeClr val="accent3"/>
                </a:solidFill>
              </a:rPr>
              <a:t> </a:t>
            </a:r>
            <a:r>
              <a:rPr lang="pt-PT" sz="3600" i="1" dirty="0" err="1">
                <a:solidFill>
                  <a:schemeClr val="accent3"/>
                </a:solidFill>
              </a:rPr>
              <a:t>demographic</a:t>
            </a:r>
            <a:r>
              <a:rPr lang="pt-PT" sz="3600" i="1" dirty="0">
                <a:solidFill>
                  <a:schemeClr val="accent3"/>
                </a:solidFill>
              </a:rPr>
              <a:t> </a:t>
            </a:r>
            <a:r>
              <a:rPr lang="pt-PT" sz="3600" i="1" dirty="0" err="1">
                <a:solidFill>
                  <a:schemeClr val="accent3"/>
                </a:solidFill>
              </a:rPr>
              <a:t>characterization</a:t>
            </a:r>
            <a:endParaRPr lang="pt-PT" sz="3600" i="1" dirty="0">
              <a:solidFill>
                <a:schemeClr val="accent3"/>
              </a:solidFill>
            </a:endParaRPr>
          </a:p>
        </p:txBody>
      </p:sp>
      <p:sp>
        <p:nvSpPr>
          <p:cNvPr id="11" name="Inhaltsplatzhalter 12"/>
          <p:cNvSpPr txBox="1">
            <a:spLocks/>
          </p:cNvSpPr>
          <p:nvPr/>
        </p:nvSpPr>
        <p:spPr>
          <a:xfrm>
            <a:off x="105315" y="1772816"/>
            <a:ext cx="6637963" cy="326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75">
              <a:buClr>
                <a:srgbClr val="DB9E36"/>
              </a:buClr>
            </a:pPr>
            <a:r>
              <a:rPr lang="en-US" dirty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female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over 40 </a:t>
            </a:r>
            <a:r>
              <a:rPr lang="en-US" dirty="0" err="1" smtClean="0">
                <a:solidFill>
                  <a:srgbClr val="4B7083"/>
                </a:solidFill>
              </a:rPr>
              <a:t>yrs</a:t>
            </a:r>
            <a:r>
              <a:rPr lang="en-US" dirty="0" smtClean="0">
                <a:solidFill>
                  <a:srgbClr val="4B7083"/>
                </a:solidFill>
              </a:rPr>
              <a:t> old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Portuguese</a:t>
            </a:r>
            <a:endParaRPr lang="en-US" dirty="0" smtClean="0">
              <a:solidFill>
                <a:srgbClr val="4B7083"/>
              </a:solidFill>
            </a:endParaRPr>
          </a:p>
          <a:p>
            <a:pPr marL="0" indent="15875">
              <a:buClr>
                <a:srgbClr val="DB9E36"/>
              </a:buClr>
            </a:pPr>
            <a:r>
              <a:rPr lang="en-US" dirty="0" smtClean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living in Lisbon</a:t>
            </a:r>
          </a:p>
          <a:p>
            <a:pPr marL="0" indent="15875">
              <a:buClr>
                <a:srgbClr val="DB9E36"/>
              </a:buClr>
            </a:pPr>
            <a:r>
              <a:rPr lang="en-US" dirty="0">
                <a:solidFill>
                  <a:srgbClr val="4B7083"/>
                </a:solidFill>
              </a:rPr>
              <a:t> </a:t>
            </a:r>
            <a:r>
              <a:rPr lang="en-US" dirty="0" smtClean="0">
                <a:solidFill>
                  <a:srgbClr val="4B7083"/>
                </a:solidFill>
              </a:rPr>
              <a:t>students in a </a:t>
            </a:r>
            <a:r>
              <a:rPr lang="en-US" dirty="0">
                <a:solidFill>
                  <a:srgbClr val="4B7083"/>
                </a:solidFill>
              </a:rPr>
              <a:t>post-graduation course</a:t>
            </a:r>
            <a:endParaRPr lang="de-DE" dirty="0" smtClean="0">
              <a:solidFill>
                <a:srgbClr val="4B7083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366" y="2324075"/>
            <a:ext cx="40671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50" y="1114125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Contexts of digital tool and device usage for studying and learning </a:t>
            </a:r>
            <a:r>
              <a:rPr lang="en-US" sz="3600" i="1" dirty="0">
                <a:solidFill>
                  <a:srgbClr val="DB9E36"/>
                </a:solidFill>
              </a:rPr>
              <a:t>&gt;</a:t>
            </a:r>
            <a:r>
              <a:rPr lang="en-US" sz="3600" i="1" dirty="0">
                <a:solidFill>
                  <a:schemeClr val="accent3"/>
                </a:solidFill>
              </a:rPr>
              <a:t> </a:t>
            </a:r>
            <a:r>
              <a:rPr lang="en-US" sz="3600" i="1" dirty="0">
                <a:solidFill>
                  <a:srgbClr val="669900"/>
                </a:solidFill>
              </a:rPr>
              <a:t>teacher</a:t>
            </a:r>
            <a:r>
              <a:rPr lang="en-US" sz="3600" i="1" dirty="0">
                <a:solidFill>
                  <a:schemeClr val="accent3"/>
                </a:solidFill>
              </a:rPr>
              <a:t>-student interaction</a:t>
            </a:r>
            <a:endParaRPr lang="pt-PT" sz="3600" i="1" dirty="0">
              <a:solidFill>
                <a:schemeClr val="accent3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2370474"/>
            <a:ext cx="6138893" cy="366466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335124" y="3156364"/>
            <a:ext cx="3609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DB9E36"/>
                </a:solidFill>
              </a:rPr>
              <a:t>* </a:t>
            </a:r>
            <a:r>
              <a:rPr lang="en-US" sz="2600" dirty="0" smtClean="0">
                <a:solidFill>
                  <a:srgbClr val="4B7184"/>
                </a:solidFill>
              </a:rPr>
              <a:t>the </a:t>
            </a:r>
            <a:r>
              <a:rPr lang="en-US" sz="2600" dirty="0">
                <a:solidFill>
                  <a:srgbClr val="4B7184"/>
                </a:solidFill>
              </a:rPr>
              <a:t>use of digital tools is still very much associated to formal education and formal learning </a:t>
            </a:r>
            <a:r>
              <a:rPr lang="en-US" sz="2600" dirty="0" smtClean="0">
                <a:solidFill>
                  <a:srgbClr val="4B7184"/>
                </a:solidFill>
              </a:rPr>
              <a:t>scenarios</a:t>
            </a:r>
            <a:endParaRPr lang="pt-PT" sz="2600" dirty="0">
              <a:solidFill>
                <a:srgbClr val="4B7184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95293" y="3062162"/>
            <a:ext cx="3213594" cy="210279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549703" y="3144064"/>
            <a:ext cx="1304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B9E36"/>
                </a:solidFill>
              </a:rPr>
              <a:t>students see the teacher as the key in (formal) learning</a:t>
            </a:r>
            <a:endParaRPr lang="pt-PT" sz="2000" dirty="0">
              <a:solidFill>
                <a:srgbClr val="DB9E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50" y="1114125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Contexts of digital tool and device usage for studying and learning </a:t>
            </a:r>
            <a:r>
              <a:rPr lang="en-US" sz="3600" i="1" dirty="0">
                <a:solidFill>
                  <a:srgbClr val="DB9E36"/>
                </a:solidFill>
              </a:rPr>
              <a:t>&gt;</a:t>
            </a:r>
            <a:r>
              <a:rPr lang="en-US" sz="3600" i="1" dirty="0">
                <a:solidFill>
                  <a:schemeClr val="accent3"/>
                </a:solidFill>
              </a:rPr>
              <a:t> </a:t>
            </a:r>
            <a:r>
              <a:rPr lang="en-US" sz="3600" i="1" dirty="0">
                <a:solidFill>
                  <a:srgbClr val="669900"/>
                </a:solidFill>
              </a:rPr>
              <a:t>teacher</a:t>
            </a:r>
            <a:r>
              <a:rPr lang="en-US" sz="3600" i="1" dirty="0">
                <a:solidFill>
                  <a:schemeClr val="accent3"/>
                </a:solidFill>
              </a:rPr>
              <a:t>-student interaction</a:t>
            </a:r>
            <a:endParaRPr lang="pt-PT" sz="3600" i="1" dirty="0">
              <a:solidFill>
                <a:schemeClr val="accent3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54646" y="4936452"/>
            <a:ext cx="5060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DB9E36"/>
                </a:solidFill>
              </a:rPr>
              <a:t>&gt; </a:t>
            </a:r>
            <a:r>
              <a:rPr lang="en-US" sz="2600" dirty="0">
                <a:solidFill>
                  <a:srgbClr val="4B7184"/>
                </a:solidFill>
              </a:rPr>
              <a:t>use of the e-mail by the students to contact with the </a:t>
            </a:r>
            <a:r>
              <a:rPr lang="en-US" sz="2600" dirty="0" smtClean="0">
                <a:solidFill>
                  <a:srgbClr val="4B7184"/>
                </a:solidFill>
              </a:rPr>
              <a:t>teacher </a:t>
            </a:r>
            <a:r>
              <a:rPr lang="en-US" sz="2600" dirty="0" smtClean="0">
                <a:solidFill>
                  <a:srgbClr val="DB9E36"/>
                </a:solidFill>
              </a:rPr>
              <a:t>&lt;</a:t>
            </a:r>
            <a:endParaRPr lang="pt-PT" sz="2600" dirty="0">
              <a:solidFill>
                <a:srgbClr val="4B7184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545069" y="5275006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>
                <a:solidFill>
                  <a:srgbClr val="444444"/>
                </a:solidFill>
                <a:latin typeface="+mj-lt"/>
              </a:rPr>
              <a:t>https://goo.gl/62th23</a:t>
            </a:r>
            <a:endParaRPr lang="pt-PT" sz="8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46" y="2393223"/>
            <a:ext cx="2906943" cy="28875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2525392"/>
            <a:ext cx="5060512" cy="23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56" y="1739222"/>
            <a:ext cx="2785380" cy="20890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07" y="3293454"/>
            <a:ext cx="3219982" cy="2007754"/>
          </a:xfrm>
          <a:prstGeom prst="rect">
            <a:avLst/>
          </a:prstGeom>
        </p:spPr>
      </p:pic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50" y="1114125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Contexts of digital tool and device usage for studying and learning </a:t>
            </a:r>
            <a:r>
              <a:rPr lang="en-US" sz="3600" i="1" dirty="0">
                <a:solidFill>
                  <a:srgbClr val="DB9E36"/>
                </a:solidFill>
              </a:rPr>
              <a:t>&gt;</a:t>
            </a:r>
            <a:r>
              <a:rPr lang="en-US" sz="3600" i="1" dirty="0">
                <a:solidFill>
                  <a:schemeClr val="accent3"/>
                </a:solidFill>
              </a:rPr>
              <a:t> </a:t>
            </a:r>
            <a:r>
              <a:rPr lang="en-US" sz="3600" i="1" dirty="0">
                <a:solidFill>
                  <a:srgbClr val="669900"/>
                </a:solidFill>
              </a:rPr>
              <a:t>teacher</a:t>
            </a:r>
            <a:r>
              <a:rPr lang="en-US" sz="3600" i="1" dirty="0">
                <a:solidFill>
                  <a:schemeClr val="accent3"/>
                </a:solidFill>
              </a:rPr>
              <a:t>-student interaction</a:t>
            </a:r>
            <a:endParaRPr lang="pt-PT" sz="3600" i="1" dirty="0">
              <a:solidFill>
                <a:schemeClr val="accent3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54646" y="4936452"/>
            <a:ext cx="5060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rgbClr val="DB9E36"/>
                </a:solidFill>
              </a:rPr>
              <a:t>&gt; </a:t>
            </a:r>
            <a:r>
              <a:rPr lang="en-US" sz="2600" dirty="0">
                <a:solidFill>
                  <a:srgbClr val="4B7184"/>
                </a:solidFill>
              </a:rPr>
              <a:t>use of synchronous conferencing </a:t>
            </a:r>
            <a:r>
              <a:rPr lang="en-US" sz="2600" dirty="0" smtClean="0">
                <a:solidFill>
                  <a:srgbClr val="4B7184"/>
                </a:solidFill>
              </a:rPr>
              <a:t>tools by </a:t>
            </a:r>
            <a:r>
              <a:rPr lang="en-US" sz="2600" dirty="0">
                <a:solidFill>
                  <a:srgbClr val="4B7184"/>
                </a:solidFill>
              </a:rPr>
              <a:t>the students to contact with the </a:t>
            </a:r>
            <a:r>
              <a:rPr lang="en-US" sz="2600" dirty="0" smtClean="0">
                <a:solidFill>
                  <a:srgbClr val="4B7184"/>
                </a:solidFill>
              </a:rPr>
              <a:t>teacher </a:t>
            </a:r>
            <a:r>
              <a:rPr lang="en-US" sz="2600" dirty="0" smtClean="0">
                <a:solidFill>
                  <a:srgbClr val="DB9E36"/>
                </a:solidFill>
              </a:rPr>
              <a:t>&lt;</a:t>
            </a:r>
            <a:endParaRPr lang="pt-PT" sz="2600" dirty="0">
              <a:solidFill>
                <a:srgbClr val="4B7184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545069" y="5275006"/>
            <a:ext cx="10743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>
                <a:solidFill>
                  <a:srgbClr val="444444"/>
                </a:solidFill>
                <a:latin typeface="+mj-lt"/>
              </a:rPr>
              <a:t>https://goo.gl/z6StPv</a:t>
            </a:r>
            <a:endParaRPr lang="pt-PT" sz="8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559702" y="3068960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>
                <a:solidFill>
                  <a:srgbClr val="444444"/>
                </a:solidFill>
                <a:latin typeface="+mj-lt"/>
              </a:rPr>
              <a:t>https://goo.gl/n5Nn2k</a:t>
            </a:r>
            <a:endParaRPr lang="pt-PT" sz="8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4" y="2446157"/>
            <a:ext cx="4824536" cy="24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3" descr="min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3" y="114349"/>
            <a:ext cx="1761949" cy="874370"/>
          </a:xfrm>
          <a:prstGeom prst="rect">
            <a:avLst/>
          </a:prstGeom>
        </p:spPr>
      </p:pic>
      <p:cxnSp>
        <p:nvCxnSpPr>
          <p:cNvPr id="29" name="Conexão reta 8"/>
          <p:cNvCxnSpPr/>
          <p:nvPr/>
        </p:nvCxnSpPr>
        <p:spPr>
          <a:xfrm>
            <a:off x="0" y="6237312"/>
            <a:ext cx="4943078" cy="0"/>
          </a:xfrm>
          <a:prstGeom prst="line">
            <a:avLst/>
          </a:prstGeom>
          <a:ln>
            <a:solidFill>
              <a:srgbClr val="FFD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02718" y="99751"/>
            <a:ext cx="8568952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PT" sz="4800" b="1" kern="900" spc="150" dirty="0" err="1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pt-PT" sz="4800" b="1" kern="900" spc="150" dirty="0" smtClean="0">
                <a:solidFill>
                  <a:srgbClr val="DB9E3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PT" sz="4800" b="1" kern="900" spc="150" dirty="0">
              <a:solidFill>
                <a:srgbClr val="DB9E3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xão reta 6"/>
          <p:cNvCxnSpPr/>
          <p:nvPr/>
        </p:nvCxnSpPr>
        <p:spPr>
          <a:xfrm>
            <a:off x="1846734" y="1052736"/>
            <a:ext cx="964907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0390" y="6448251"/>
            <a:ext cx="5177648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M-learning in Higher Education: the case of UAb.pt</a:t>
            </a:r>
            <a:endParaRPr lang="pt-PT" dirty="0" smtClean="0">
              <a:solidFill>
                <a:schemeClr val="tx2"/>
              </a:solidFill>
            </a:endParaRPr>
          </a:p>
          <a:p>
            <a:pPr algn="l"/>
            <a:r>
              <a:rPr lang="pt-PT" dirty="0" smtClean="0">
                <a:solidFill>
                  <a:srgbClr val="4B7083"/>
                </a:solidFill>
              </a:rPr>
              <a:t>Cardoso &amp; Bastos </a:t>
            </a:r>
            <a:r>
              <a:rPr lang="pt-PT" dirty="0" smtClean="0">
                <a:solidFill>
                  <a:srgbClr val="FFD34E"/>
                </a:solidFill>
              </a:rPr>
              <a:t>|</a:t>
            </a:r>
            <a:r>
              <a:rPr lang="pt-PT" dirty="0" smtClean="0">
                <a:solidFill>
                  <a:srgbClr val="4B7083"/>
                </a:solidFill>
              </a:rPr>
              <a:t> 02.07.2018</a:t>
            </a:r>
            <a:endParaRPr lang="pt-PT" dirty="0">
              <a:solidFill>
                <a:srgbClr val="4B7083"/>
              </a:solidFill>
            </a:endParaRPr>
          </a:p>
          <a:p>
            <a:pPr algn="l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550" y="1114125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Contexts of digital tool and device usage for studying and learning </a:t>
            </a:r>
            <a:r>
              <a:rPr lang="en-US" sz="3600" i="1" dirty="0">
                <a:solidFill>
                  <a:srgbClr val="DB9E36"/>
                </a:solidFill>
              </a:rPr>
              <a:t>&gt;</a:t>
            </a:r>
            <a:r>
              <a:rPr lang="en-US" sz="3600" i="1" dirty="0">
                <a:solidFill>
                  <a:schemeClr val="accent3"/>
                </a:solidFill>
              </a:rPr>
              <a:t> </a:t>
            </a:r>
            <a:r>
              <a:rPr lang="en-US" sz="3600" i="1" dirty="0">
                <a:solidFill>
                  <a:srgbClr val="669900"/>
                </a:solidFill>
              </a:rPr>
              <a:t>teacher</a:t>
            </a:r>
            <a:r>
              <a:rPr lang="en-US" sz="3600" i="1" dirty="0">
                <a:solidFill>
                  <a:schemeClr val="accent3"/>
                </a:solidFill>
              </a:rPr>
              <a:t>-student interaction</a:t>
            </a:r>
            <a:endParaRPr lang="pt-PT" sz="3600" i="1" dirty="0">
              <a:solidFill>
                <a:schemeClr val="accent3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2370474"/>
            <a:ext cx="6138893" cy="366466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334048" y="2956310"/>
            <a:ext cx="36090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DB9E36"/>
                </a:solidFill>
              </a:rPr>
              <a:t>* </a:t>
            </a:r>
            <a:r>
              <a:rPr lang="en-US" sz="2600" dirty="0" smtClean="0">
                <a:solidFill>
                  <a:srgbClr val="4B7184"/>
                </a:solidFill>
              </a:rPr>
              <a:t>students </a:t>
            </a:r>
            <a:r>
              <a:rPr lang="en-US" sz="2600" dirty="0">
                <a:solidFill>
                  <a:srgbClr val="4B7184"/>
                </a:solidFill>
              </a:rPr>
              <a:t>don't use social media to contact with the </a:t>
            </a:r>
            <a:r>
              <a:rPr lang="en-US" sz="2600" dirty="0" smtClean="0">
                <a:solidFill>
                  <a:srgbClr val="4B7184"/>
                </a:solidFill>
              </a:rPr>
              <a:t>teacher; </a:t>
            </a:r>
          </a:p>
          <a:p>
            <a:r>
              <a:rPr lang="en-US" sz="2600" dirty="0">
                <a:solidFill>
                  <a:srgbClr val="DB9E36"/>
                </a:solidFill>
              </a:rPr>
              <a:t>* </a:t>
            </a:r>
            <a:r>
              <a:rPr lang="en-US" sz="2600" dirty="0" smtClean="0">
                <a:solidFill>
                  <a:srgbClr val="4B7184"/>
                </a:solidFill>
              </a:rPr>
              <a:t>they </a:t>
            </a:r>
            <a:r>
              <a:rPr lang="en-US" sz="2600" dirty="0">
                <a:solidFill>
                  <a:srgbClr val="4B7184"/>
                </a:solidFill>
              </a:rPr>
              <a:t>use the LMS </a:t>
            </a:r>
            <a:r>
              <a:rPr lang="en-US" sz="2600" dirty="0" smtClean="0">
                <a:solidFill>
                  <a:srgbClr val="4B7184"/>
                </a:solidFill>
              </a:rPr>
              <a:t>forums, </a:t>
            </a:r>
            <a:r>
              <a:rPr lang="en-US" sz="2600" dirty="0">
                <a:solidFill>
                  <a:srgbClr val="4B7184"/>
                </a:solidFill>
              </a:rPr>
              <a:t>followed by the </a:t>
            </a:r>
            <a:r>
              <a:rPr lang="en-US" sz="2600" dirty="0" smtClean="0">
                <a:solidFill>
                  <a:srgbClr val="4B7184"/>
                </a:solidFill>
              </a:rPr>
              <a:t>e-mail</a:t>
            </a:r>
            <a:endParaRPr lang="pt-PT" sz="2600" dirty="0">
              <a:solidFill>
                <a:srgbClr val="4B7184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95293" y="3062162"/>
            <a:ext cx="3213594" cy="210279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549703" y="3144064"/>
            <a:ext cx="1304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B9E36"/>
                </a:solidFill>
              </a:rPr>
              <a:t>students see the teacher as the key in (formal) learning</a:t>
            </a:r>
            <a:endParaRPr lang="pt-PT" sz="2000" dirty="0">
              <a:solidFill>
                <a:srgbClr val="DB9E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703</Words>
  <Application>Microsoft Office PowerPoint</Application>
  <PresentationFormat>Personalizados</PresentationFormat>
  <Paragraphs>99</Paragraphs>
  <Slides>12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Arial</vt:lpstr>
      <vt:lpstr>Bebas Neue Regular</vt:lpstr>
      <vt:lpstr>Calibri</vt:lpstr>
      <vt:lpstr>Courier New</vt:lpstr>
      <vt:lpstr>Tahoma</vt:lpstr>
      <vt:lpstr>Vani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Teresa Margarida Loureiro Cardoso</cp:lastModifiedBy>
  <cp:revision>348</cp:revision>
  <dcterms:created xsi:type="dcterms:W3CDTF">2016-05-02T12:48:56Z</dcterms:created>
  <dcterms:modified xsi:type="dcterms:W3CDTF">2018-07-01T22:06:17Z</dcterms:modified>
</cp:coreProperties>
</file>